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825500" rtl="0" fontAlgn="auto" latinLnBrk="0" hangingPunct="0">
      <a:lnSpc>
        <a:spcPct val="100000"/>
      </a:lnSpc>
      <a:spcBef>
        <a:spcPts val="5900"/>
      </a:spcBef>
      <a:spcAft>
        <a:spcPts val="0"/>
      </a:spcAft>
      <a:buClrTx/>
      <a:buSzTx/>
      <a:buFontTx/>
      <a:buNone/>
      <a:tabLst/>
      <a:defRPr b="0" baseline="0" cap="none" i="0" spc="0" strike="noStrike" sz="4800" u="none" kumimoji="0" normalizeH="0">
        <a:ln>
          <a:noFill/>
        </a:ln>
        <a:solidFill>
          <a:srgbClr val="000000"/>
        </a:solidFill>
        <a:effectLst/>
        <a:uFillTx/>
        <a:latin typeface="Helvetica Neue"/>
        <a:ea typeface="Helvetica Neue"/>
        <a:cs typeface="Helvetica Neue"/>
        <a:sym typeface="Helvetica Neue"/>
      </a:defRPr>
    </a:lvl1pPr>
    <a:lvl2pPr marL="0" marR="0" indent="457200" algn="l" defTabSz="825500" rtl="0" fontAlgn="auto" latinLnBrk="0" hangingPunct="0">
      <a:lnSpc>
        <a:spcPct val="100000"/>
      </a:lnSpc>
      <a:spcBef>
        <a:spcPts val="5900"/>
      </a:spcBef>
      <a:spcAft>
        <a:spcPts val="0"/>
      </a:spcAft>
      <a:buClrTx/>
      <a:buSzTx/>
      <a:buFontTx/>
      <a:buNone/>
      <a:tabLst/>
      <a:defRPr b="0" baseline="0" cap="none" i="0" spc="0" strike="noStrike" sz="4800" u="none" kumimoji="0" normalizeH="0">
        <a:ln>
          <a:noFill/>
        </a:ln>
        <a:solidFill>
          <a:srgbClr val="000000"/>
        </a:solidFill>
        <a:effectLst/>
        <a:uFillTx/>
        <a:latin typeface="Helvetica Neue"/>
        <a:ea typeface="Helvetica Neue"/>
        <a:cs typeface="Helvetica Neue"/>
        <a:sym typeface="Helvetica Neue"/>
      </a:defRPr>
    </a:lvl2pPr>
    <a:lvl3pPr marL="0" marR="0" indent="914400" algn="l" defTabSz="825500" rtl="0" fontAlgn="auto" latinLnBrk="0" hangingPunct="0">
      <a:lnSpc>
        <a:spcPct val="100000"/>
      </a:lnSpc>
      <a:spcBef>
        <a:spcPts val="5900"/>
      </a:spcBef>
      <a:spcAft>
        <a:spcPts val="0"/>
      </a:spcAft>
      <a:buClrTx/>
      <a:buSzTx/>
      <a:buFontTx/>
      <a:buNone/>
      <a:tabLst/>
      <a:defRPr b="0" baseline="0" cap="none" i="0" spc="0" strike="noStrike" sz="4800" u="none" kumimoji="0" normalizeH="0">
        <a:ln>
          <a:noFill/>
        </a:ln>
        <a:solidFill>
          <a:srgbClr val="000000"/>
        </a:solidFill>
        <a:effectLst/>
        <a:uFillTx/>
        <a:latin typeface="Helvetica Neue"/>
        <a:ea typeface="Helvetica Neue"/>
        <a:cs typeface="Helvetica Neue"/>
        <a:sym typeface="Helvetica Neue"/>
      </a:defRPr>
    </a:lvl3pPr>
    <a:lvl4pPr marL="0" marR="0" indent="1371600" algn="l" defTabSz="825500" rtl="0" fontAlgn="auto" latinLnBrk="0" hangingPunct="0">
      <a:lnSpc>
        <a:spcPct val="100000"/>
      </a:lnSpc>
      <a:spcBef>
        <a:spcPts val="5900"/>
      </a:spcBef>
      <a:spcAft>
        <a:spcPts val="0"/>
      </a:spcAft>
      <a:buClrTx/>
      <a:buSzTx/>
      <a:buFontTx/>
      <a:buNone/>
      <a:tabLst/>
      <a:defRPr b="0" baseline="0" cap="none" i="0" spc="0" strike="noStrike" sz="4800" u="none" kumimoji="0" normalizeH="0">
        <a:ln>
          <a:noFill/>
        </a:ln>
        <a:solidFill>
          <a:srgbClr val="000000"/>
        </a:solidFill>
        <a:effectLst/>
        <a:uFillTx/>
        <a:latin typeface="Helvetica Neue"/>
        <a:ea typeface="Helvetica Neue"/>
        <a:cs typeface="Helvetica Neue"/>
        <a:sym typeface="Helvetica Neue"/>
      </a:defRPr>
    </a:lvl4pPr>
    <a:lvl5pPr marL="0" marR="0" indent="1828800" algn="l" defTabSz="825500" rtl="0" fontAlgn="auto" latinLnBrk="0" hangingPunct="0">
      <a:lnSpc>
        <a:spcPct val="100000"/>
      </a:lnSpc>
      <a:spcBef>
        <a:spcPts val="5900"/>
      </a:spcBef>
      <a:spcAft>
        <a:spcPts val="0"/>
      </a:spcAft>
      <a:buClrTx/>
      <a:buSzTx/>
      <a:buFontTx/>
      <a:buNone/>
      <a:tabLst/>
      <a:defRPr b="0" baseline="0" cap="none" i="0" spc="0" strike="noStrike" sz="4800" u="none" kumimoji="0" normalizeH="0">
        <a:ln>
          <a:noFill/>
        </a:ln>
        <a:solidFill>
          <a:srgbClr val="000000"/>
        </a:solidFill>
        <a:effectLst/>
        <a:uFillTx/>
        <a:latin typeface="Helvetica Neue"/>
        <a:ea typeface="Helvetica Neue"/>
        <a:cs typeface="Helvetica Neue"/>
        <a:sym typeface="Helvetica Neue"/>
      </a:defRPr>
    </a:lvl5pPr>
    <a:lvl6pPr marL="0" marR="0" indent="2286000" algn="l" defTabSz="825500" rtl="0" fontAlgn="auto" latinLnBrk="0" hangingPunct="0">
      <a:lnSpc>
        <a:spcPct val="100000"/>
      </a:lnSpc>
      <a:spcBef>
        <a:spcPts val="5900"/>
      </a:spcBef>
      <a:spcAft>
        <a:spcPts val="0"/>
      </a:spcAft>
      <a:buClrTx/>
      <a:buSzTx/>
      <a:buFontTx/>
      <a:buNone/>
      <a:tabLst/>
      <a:defRPr b="0" baseline="0" cap="none" i="0" spc="0" strike="noStrike" sz="4800" u="none" kumimoji="0" normalizeH="0">
        <a:ln>
          <a:noFill/>
        </a:ln>
        <a:solidFill>
          <a:srgbClr val="000000"/>
        </a:solidFill>
        <a:effectLst/>
        <a:uFillTx/>
        <a:latin typeface="Helvetica Neue"/>
        <a:ea typeface="Helvetica Neue"/>
        <a:cs typeface="Helvetica Neue"/>
        <a:sym typeface="Helvetica Neue"/>
      </a:defRPr>
    </a:lvl6pPr>
    <a:lvl7pPr marL="0" marR="0" indent="2743200" algn="l" defTabSz="825500" rtl="0" fontAlgn="auto" latinLnBrk="0" hangingPunct="0">
      <a:lnSpc>
        <a:spcPct val="100000"/>
      </a:lnSpc>
      <a:spcBef>
        <a:spcPts val="5900"/>
      </a:spcBef>
      <a:spcAft>
        <a:spcPts val="0"/>
      </a:spcAft>
      <a:buClrTx/>
      <a:buSzTx/>
      <a:buFontTx/>
      <a:buNone/>
      <a:tabLst/>
      <a:defRPr b="0" baseline="0" cap="none" i="0" spc="0" strike="noStrike" sz="4800" u="none" kumimoji="0" normalizeH="0">
        <a:ln>
          <a:noFill/>
        </a:ln>
        <a:solidFill>
          <a:srgbClr val="000000"/>
        </a:solidFill>
        <a:effectLst/>
        <a:uFillTx/>
        <a:latin typeface="Helvetica Neue"/>
        <a:ea typeface="Helvetica Neue"/>
        <a:cs typeface="Helvetica Neue"/>
        <a:sym typeface="Helvetica Neue"/>
      </a:defRPr>
    </a:lvl7pPr>
    <a:lvl8pPr marL="0" marR="0" indent="3200400" algn="l" defTabSz="825500" rtl="0" fontAlgn="auto" latinLnBrk="0" hangingPunct="0">
      <a:lnSpc>
        <a:spcPct val="100000"/>
      </a:lnSpc>
      <a:spcBef>
        <a:spcPts val="5900"/>
      </a:spcBef>
      <a:spcAft>
        <a:spcPts val="0"/>
      </a:spcAft>
      <a:buClrTx/>
      <a:buSzTx/>
      <a:buFontTx/>
      <a:buNone/>
      <a:tabLst/>
      <a:defRPr b="0" baseline="0" cap="none" i="0" spc="0" strike="noStrike" sz="4800" u="none" kumimoji="0" normalizeH="0">
        <a:ln>
          <a:noFill/>
        </a:ln>
        <a:solidFill>
          <a:srgbClr val="000000"/>
        </a:solidFill>
        <a:effectLst/>
        <a:uFillTx/>
        <a:latin typeface="Helvetica Neue"/>
        <a:ea typeface="Helvetica Neue"/>
        <a:cs typeface="Helvetica Neue"/>
        <a:sym typeface="Helvetica Neue"/>
      </a:defRPr>
    </a:lvl8pPr>
    <a:lvl9pPr marL="0" marR="0" indent="3657600" algn="l" defTabSz="825500" rtl="0" fontAlgn="auto" latinLnBrk="0" hangingPunct="0">
      <a:lnSpc>
        <a:spcPct val="100000"/>
      </a:lnSpc>
      <a:spcBef>
        <a:spcPts val="5900"/>
      </a:spcBef>
      <a:spcAft>
        <a:spcPts val="0"/>
      </a:spcAft>
      <a:buClrTx/>
      <a:buSzTx/>
      <a:buFontTx/>
      <a:buNone/>
      <a:tabLst/>
      <a:defRPr b="0" baseline="0" cap="none" i="0" spc="0" strike="noStrike" sz="48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s>

</file>

<file path=ppt/media/image1.jpeg>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4" name="Shape 134"/>
          <p:cNvSpPr/>
          <p:nvPr>
            <p:ph type="sldImg"/>
          </p:nvPr>
        </p:nvSpPr>
        <p:spPr>
          <a:xfrm>
            <a:off x="1143000" y="685800"/>
            <a:ext cx="4572000" cy="3429000"/>
          </a:xfrm>
          <a:prstGeom prst="rect">
            <a:avLst/>
          </a:prstGeom>
        </p:spPr>
        <p:txBody>
          <a:bodyPr/>
          <a:lstStyle/>
          <a:p>
            <a:pPr/>
          </a:p>
        </p:txBody>
      </p:sp>
      <p:sp>
        <p:nvSpPr>
          <p:cNvPr id="135" name="Shape 13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Title Text"/>
          <p:cNvSpPr txBox="1"/>
          <p:nvPr>
            <p:ph type="title"/>
          </p:nvPr>
        </p:nvSpPr>
        <p:spPr>
          <a:xfrm>
            <a:off x="1778000" y="2298700"/>
            <a:ext cx="20828000" cy="4648200"/>
          </a:xfrm>
          <a:prstGeom prst="rect">
            <a:avLst/>
          </a:prstGeom>
        </p:spPr>
        <p:txBody>
          <a:bodyPr anchor="b"/>
          <a:lstStyle/>
          <a:p>
            <a:pPr/>
            <a:r>
              <a:t>Title Text</a:t>
            </a:r>
          </a:p>
        </p:txBody>
      </p:sp>
      <p:sp>
        <p:nvSpPr>
          <p:cNvPr id="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93" name="Body Level One…"/>
          <p:cNvSpPr txBox="1"/>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9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01" name="Sandy path between two hills leading to the ocean"/>
          <p:cNvSpPr/>
          <p:nvPr>
            <p:ph type="pic" sz="quarter" idx="21"/>
          </p:nvPr>
        </p:nvSpPr>
        <p:spPr>
          <a:xfrm>
            <a:off x="15300325" y="7048500"/>
            <a:ext cx="8324850" cy="5549900"/>
          </a:xfrm>
          <a:prstGeom prst="rect">
            <a:avLst/>
          </a:prstGeom>
        </p:spPr>
        <p:txBody>
          <a:bodyPr lIns="91439" tIns="45719" rIns="91439" bIns="45719" anchor="t">
            <a:noAutofit/>
          </a:bodyPr>
          <a:lstStyle/>
          <a:p>
            <a:pPr/>
          </a:p>
        </p:txBody>
      </p:sp>
      <p:sp>
        <p:nvSpPr>
          <p:cNvPr id="102" name="Heron flying low over a beach with a short fence in the foreground"/>
          <p:cNvSpPr/>
          <p:nvPr>
            <p:ph type="pic" sz="quarter" idx="22"/>
          </p:nvPr>
        </p:nvSpPr>
        <p:spPr>
          <a:xfrm>
            <a:off x="15760700" y="863600"/>
            <a:ext cx="7404100" cy="7404100"/>
          </a:xfrm>
          <a:prstGeom prst="rect">
            <a:avLst/>
          </a:prstGeom>
        </p:spPr>
        <p:txBody>
          <a:bodyPr lIns="91439" tIns="45719" rIns="91439" bIns="45719" anchor="t">
            <a:noAutofit/>
          </a:bodyPr>
          <a:lstStyle/>
          <a:p>
            <a:pPr/>
          </a:p>
        </p:txBody>
      </p:sp>
      <p:sp>
        <p:nvSpPr>
          <p:cNvPr id="103" name="View of beach and sea from a grassy sand dune"/>
          <p:cNvSpPr/>
          <p:nvPr>
            <p:ph type="pic" idx="23"/>
          </p:nvPr>
        </p:nvSpPr>
        <p:spPr>
          <a:xfrm>
            <a:off x="-990600" y="1130300"/>
            <a:ext cx="17202150" cy="11468100"/>
          </a:xfrm>
          <a:prstGeom prst="rect">
            <a:avLst/>
          </a:prstGeom>
        </p:spPr>
        <p:txBody>
          <a:bodyPr lIns="91439" tIns="45719" rIns="91439" bIns="45719" anchor="t">
            <a:noAutofit/>
          </a:bodyPr>
          <a:lstStyle/>
          <a:p>
            <a:pP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1" name="–Johnny Appleseed"/>
          <p:cNvSpPr txBox="1"/>
          <p:nvPr>
            <p:ph type="body" sz="quarter" idx="21"/>
          </p:nvPr>
        </p:nvSpPr>
        <p:spPr>
          <a:xfrm>
            <a:off x="2387600" y="8953500"/>
            <a:ext cx="19621500" cy="585521"/>
          </a:xfrm>
          <a:prstGeom prst="rect">
            <a:avLst/>
          </a:prstGeom>
        </p:spPr>
        <p:txBody>
          <a:bodyPr anchor="t">
            <a:spAutoFit/>
          </a:bodyPr>
          <a:lstStyle>
            <a:lvl1pPr marL="0" indent="0" algn="ctr">
              <a:spcBef>
                <a:spcPts val="0"/>
              </a:spcBef>
              <a:buSzTx/>
              <a:buNone/>
              <a:defRPr i="1" sz="3200"/>
            </a:lvl1pPr>
          </a:lstStyle>
          <a:p>
            <a:pPr/>
            <a:r>
              <a:t>–Johnny Appleseed</a:t>
            </a:r>
          </a:p>
        </p:txBody>
      </p:sp>
      <p:sp>
        <p:nvSpPr>
          <p:cNvPr id="112" name="“Type a quote here.”"/>
          <p:cNvSpPr txBox="1"/>
          <p:nvPr>
            <p:ph type="body" sz="quarter" idx="22"/>
          </p:nvPr>
        </p:nvSpPr>
        <p:spPr>
          <a:xfrm>
            <a:off x="2387600" y="6076950"/>
            <a:ext cx="19621500" cy="825500"/>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pPr/>
            <a:r>
              <a:t>“Type a quote here.” </a:t>
            </a:r>
          </a:p>
        </p:txBody>
      </p:sp>
      <p:sp>
        <p:nvSpPr>
          <p:cNvPr id="1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20" name="View of beach and sea from a grassy sand dune"/>
          <p:cNvSpPr/>
          <p:nvPr>
            <p:ph type="pic" idx="21"/>
          </p:nvPr>
        </p:nvSpPr>
        <p:spPr>
          <a:xfrm>
            <a:off x="-50800" y="-1270000"/>
            <a:ext cx="24485600" cy="16323734"/>
          </a:xfrm>
          <a:prstGeom prst="rect">
            <a:avLst/>
          </a:prstGeom>
        </p:spPr>
        <p:txBody>
          <a:bodyPr lIns="91439" tIns="45719" rIns="91439" bIns="45719" anchor="t">
            <a:noAutofit/>
          </a:bodyPr>
          <a:lstStyle/>
          <a:p>
            <a:pPr/>
          </a:p>
        </p:txBody>
      </p:sp>
      <p:sp>
        <p:nvSpPr>
          <p:cNvPr id="1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View of beach and sea from a grassy sand dune"/>
          <p:cNvSpPr/>
          <p:nvPr>
            <p:ph type="pic" idx="21"/>
          </p:nvPr>
        </p:nvSpPr>
        <p:spPr>
          <a:xfrm>
            <a:off x="3125968" y="-393700"/>
            <a:ext cx="18135601" cy="12090400"/>
          </a:xfrm>
          <a:prstGeom prst="rect">
            <a:avLst/>
          </a:prstGeom>
        </p:spPr>
        <p:txBody>
          <a:bodyPr lIns="91439" tIns="45719" rIns="91439" bIns="45719" anchor="t">
            <a:noAutofit/>
          </a:bodyPr>
          <a:lstStyle/>
          <a:p>
            <a:pPr/>
          </a:p>
        </p:txBody>
      </p:sp>
      <p:sp>
        <p:nvSpPr>
          <p:cNvPr id="21" name="Title Text"/>
          <p:cNvSpPr txBox="1"/>
          <p:nvPr>
            <p:ph type="title"/>
          </p:nvPr>
        </p:nvSpPr>
        <p:spPr>
          <a:xfrm>
            <a:off x="635000" y="9512300"/>
            <a:ext cx="23114000" cy="2006600"/>
          </a:xfrm>
          <a:prstGeom prst="rect">
            <a:avLst/>
          </a:prstGeom>
        </p:spPr>
        <p:txBody>
          <a:bodyPr anchor="b"/>
          <a:lstStyle/>
          <a:p>
            <a:pPr/>
            <a:r>
              <a:t>Title Text</a:t>
            </a:r>
          </a:p>
        </p:txBody>
      </p:sp>
      <p:sp>
        <p:nvSpPr>
          <p:cNvPr id="22" name="Body Level One…"/>
          <p:cNvSpPr txBox="1"/>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0" name="Title Text"/>
          <p:cNvSpPr txBox="1"/>
          <p:nvPr>
            <p:ph type="title"/>
          </p:nvPr>
        </p:nvSpPr>
        <p:spPr>
          <a:xfrm>
            <a:off x="1778000" y="4533900"/>
            <a:ext cx="20828000" cy="46482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Heron flying low over a beach with a short fence in the foreground"/>
          <p:cNvSpPr/>
          <p:nvPr>
            <p:ph type="pic" sz="half" idx="21"/>
          </p:nvPr>
        </p:nvSpPr>
        <p:spPr>
          <a:xfrm>
            <a:off x="12827000" y="952500"/>
            <a:ext cx="11468100" cy="11468100"/>
          </a:xfrm>
          <a:prstGeom prst="rect">
            <a:avLst/>
          </a:prstGeom>
        </p:spPr>
        <p:txBody>
          <a:bodyPr lIns="91439" tIns="45719" rIns="91439" bIns="45719" anchor="t">
            <a:noAutofit/>
          </a:bodyPr>
          <a:lstStyle/>
          <a:p>
            <a:pPr/>
          </a:p>
        </p:txBody>
      </p:sp>
      <p:sp>
        <p:nvSpPr>
          <p:cNvPr id="39" name="Title Text"/>
          <p:cNvSpPr txBox="1"/>
          <p:nvPr>
            <p:ph type="title"/>
          </p:nvPr>
        </p:nvSpPr>
        <p:spPr>
          <a:xfrm>
            <a:off x="1651000" y="952500"/>
            <a:ext cx="10223500" cy="5549900"/>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Sandy path between two hills leading to the ocean"/>
          <p:cNvSpPr/>
          <p:nvPr>
            <p:ph type="pic" sz="half" idx="21"/>
          </p:nvPr>
        </p:nvSpPr>
        <p:spPr>
          <a:xfrm>
            <a:off x="10960100" y="3149600"/>
            <a:ext cx="13944600" cy="92964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5" name="Title Text"/>
          <p:cNvSpPr txBox="1"/>
          <p:nvPr>
            <p:ph type="title"/>
          </p:nvPr>
        </p:nvSpPr>
        <p:spPr>
          <a:prstGeom prst="rect">
            <a:avLst/>
          </a:prstGeom>
        </p:spPr>
        <p:txBody>
          <a:bodyPr/>
          <a:lstStyle/>
          <a:p>
            <a:pPr/>
            <a:r>
              <a:t>Title Text</a:t>
            </a:r>
          </a:p>
        </p:txBody>
      </p:sp>
      <p:sp>
        <p:nvSpPr>
          <p:cNvPr id="76"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7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4" name="Title Text"/>
          <p:cNvSpPr txBox="1"/>
          <p:nvPr>
            <p:ph type="title"/>
          </p:nvPr>
        </p:nvSpPr>
        <p:spPr>
          <a:prstGeom prst="rect">
            <a:avLst/>
          </a:prstGeom>
        </p:spPr>
        <p:txBody>
          <a:bodyPr/>
          <a:lstStyle/>
          <a:p>
            <a:pPr/>
            <a:r>
              <a:t>Title Text</a:t>
            </a:r>
          </a:p>
        </p:txBody>
      </p:sp>
      <p:sp>
        <p:nvSpPr>
          <p:cNvPr id="85"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lgn="ctr">
              <a:spcBef>
                <a:spcPts val="0"/>
              </a:spcBef>
              <a:defRPr sz="24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1pPr>
      <a:lvl2pPr marL="0" marR="0" indent="4572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2pPr>
      <a:lvl3pPr marL="0" marR="0" indent="9144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1pPr>
      <a:lvl2pPr marL="0" marR="0" indent="4572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2pPr>
      <a:lvl3pPr marL="0" marR="0" indent="9144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 Id="rId3"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 Id="rId3"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hyperlink" Target="https://public.tableau.com/views/VehicleSalesEurope2024/BEV2024?:language=en-GB&amp;publish=yes&amp;:sid=&amp;:redirect=auth&amp;:display_count=n&amp;:origin=viz_share_link" TargetMode="External"/><Relationship Id="rId4" Type="http://schemas.openxmlformats.org/officeDocument/2006/relationships/image" Target="../media/image9.png"/><Relationship Id="rId5" Type="http://schemas.openxmlformats.org/officeDocument/2006/relationships/hyperlink" Target="http://Please%20like%20and%20share%20if%20you%20enjoyed%20this%20presentation"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5EDDC"/>
        </a:solidFill>
      </p:bgPr>
    </p:bg>
    <p:spTree>
      <p:nvGrpSpPr>
        <p:cNvPr id="1" name=""/>
        <p:cNvGrpSpPr/>
        <p:nvPr/>
      </p:nvGrpSpPr>
      <p:grpSpPr>
        <a:xfrm>
          <a:off x="0" y="0"/>
          <a:ext cx="0" cy="0"/>
          <a:chOff x="0" y="0"/>
          <a:chExt cx="0" cy="0"/>
        </a:xfrm>
      </p:grpSpPr>
      <p:sp>
        <p:nvSpPr>
          <p:cNvPr id="137" name="European Market of Battery Electric Vehicles declines in 2024"/>
          <p:cNvSpPr txBox="1"/>
          <p:nvPr>
            <p:ph type="title"/>
          </p:nvPr>
        </p:nvSpPr>
        <p:spPr>
          <a:xfrm>
            <a:off x="1345317" y="1433389"/>
            <a:ext cx="21005801" cy="2055390"/>
          </a:xfrm>
          <a:prstGeom prst="rect">
            <a:avLst/>
          </a:prstGeom>
        </p:spPr>
        <p:txBody>
          <a:bodyPr/>
          <a:lstStyle>
            <a:lvl1pPr algn="l" defTabSz="374904">
              <a:defRPr b="1" sz="5621">
                <a:solidFill>
                  <a:srgbClr val="346D1E"/>
                </a:solidFill>
                <a:latin typeface="Helvetica"/>
                <a:ea typeface="Helvetica"/>
                <a:cs typeface="Helvetica"/>
                <a:sym typeface="Helvetica"/>
              </a:defRPr>
            </a:lvl1pPr>
          </a:lstStyle>
          <a:p>
            <a:pPr/>
            <a:r>
              <a:t>European Market of Battery Electric Vehicles declines in 2024</a:t>
            </a:r>
            <a:endParaRPr>
              <a:solidFill>
                <a:srgbClr val="000000"/>
              </a:solidFill>
            </a:endParaRPr>
          </a:p>
        </p:txBody>
      </p:sp>
      <p:pic>
        <p:nvPicPr>
          <p:cNvPr id="138" name="Charging_EV.jpg" descr="Charging_EV.jpg"/>
          <p:cNvPicPr>
            <a:picLocks noChangeAspect="1"/>
          </p:cNvPicPr>
          <p:nvPr/>
        </p:nvPicPr>
        <p:blipFill>
          <a:blip r:embed="rId2">
            <a:extLst/>
          </a:blip>
          <a:stretch>
            <a:fillRect/>
          </a:stretch>
        </p:blipFill>
        <p:spPr>
          <a:xfrm>
            <a:off x="11608860" y="3387202"/>
            <a:ext cx="11038618" cy="8171149"/>
          </a:xfrm>
          <a:prstGeom prst="rect">
            <a:avLst/>
          </a:prstGeom>
          <a:ln w="12700">
            <a:miter lim="400000"/>
          </a:ln>
        </p:spPr>
      </p:pic>
      <p:sp>
        <p:nvSpPr>
          <p:cNvPr id="139" name="The market of new BEVs, cars which run exclusively on an electric engine powered by a battery, declined slightly in Europe in 2024.…"/>
          <p:cNvSpPr txBox="1"/>
          <p:nvPr/>
        </p:nvSpPr>
        <p:spPr>
          <a:xfrm>
            <a:off x="1383064" y="3592119"/>
            <a:ext cx="9946576" cy="49162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defTabSz="457200">
              <a:spcBef>
                <a:spcPts val="0"/>
              </a:spcBef>
              <a:defRPr sz="3200">
                <a:solidFill>
                  <a:srgbClr val="333333"/>
                </a:solidFill>
              </a:defRPr>
            </a:pPr>
            <a:r>
              <a:t>The market of new BEVs, cars which run exclusively on an electric engine powered by a battery, declined slightly in Europe in 2024. </a:t>
            </a:r>
          </a:p>
          <a:p>
            <a:pPr defTabSz="457200">
              <a:spcBef>
                <a:spcPts val="0"/>
              </a:spcBef>
              <a:defRPr sz="3200">
                <a:solidFill>
                  <a:srgbClr val="333333"/>
                </a:solidFill>
              </a:defRPr>
            </a:pPr>
          </a:p>
          <a:p>
            <a:pPr defTabSz="457200">
              <a:spcBef>
                <a:spcPts val="0"/>
              </a:spcBef>
              <a:defRPr sz="3200">
                <a:solidFill>
                  <a:srgbClr val="333333"/>
                </a:solidFill>
              </a:defRPr>
            </a:pPr>
            <a:r>
              <a:t>25,783 less BEVs were registered according to numbers provided by ACEA, the European Automobile Manufacturers' Association, </a:t>
            </a:r>
          </a:p>
          <a:p>
            <a:pPr defTabSz="457200">
              <a:spcBef>
                <a:spcPts val="0"/>
              </a:spcBef>
              <a:defRPr sz="3200">
                <a:solidFill>
                  <a:srgbClr val="333333"/>
                </a:solidFill>
              </a:defRPr>
            </a:pPr>
          </a:p>
          <a:p>
            <a:pPr defTabSz="457200">
              <a:spcBef>
                <a:spcPts val="0"/>
              </a:spcBef>
              <a:defRPr sz="3200">
                <a:solidFill>
                  <a:srgbClr val="333333"/>
                </a:solidFill>
              </a:defRPr>
            </a:pPr>
            <a:r>
              <a:t>The total market size for new cars grew 1% with close to 13 million new cars registered in 2024.</a:t>
            </a:r>
          </a:p>
        </p:txBody>
      </p:sp>
      <p:pic>
        <p:nvPicPr>
          <p:cNvPr id="140" name="VizBiz and tagline BW.png" descr="VizBiz and tagline BW.png"/>
          <p:cNvPicPr>
            <a:picLocks noChangeAspect="1"/>
          </p:cNvPicPr>
          <p:nvPr/>
        </p:nvPicPr>
        <p:blipFill>
          <a:blip r:embed="rId3">
            <a:extLst/>
          </a:blip>
          <a:stretch>
            <a:fillRect/>
          </a:stretch>
        </p:blipFill>
        <p:spPr>
          <a:xfrm>
            <a:off x="627253" y="13014541"/>
            <a:ext cx="3653032" cy="379422"/>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5EDDC"/>
        </a:solidFill>
      </p:bgPr>
    </p:bg>
    <p:spTree>
      <p:nvGrpSpPr>
        <p:cNvPr id="1" name=""/>
        <p:cNvGrpSpPr/>
        <p:nvPr/>
      </p:nvGrpSpPr>
      <p:grpSpPr>
        <a:xfrm>
          <a:off x="0" y="0"/>
          <a:ext cx="0" cy="0"/>
          <a:chOff x="0" y="0"/>
          <a:chExt cx="0" cy="0"/>
        </a:xfrm>
      </p:grpSpPr>
      <p:pic>
        <p:nvPicPr>
          <p:cNvPr id="142" name="pasted-movie.png" descr="pasted-movie.png"/>
          <p:cNvPicPr>
            <a:picLocks noChangeAspect="1"/>
          </p:cNvPicPr>
          <p:nvPr/>
        </p:nvPicPr>
        <p:blipFill>
          <a:blip r:embed="rId2">
            <a:extLst/>
          </a:blip>
          <a:stretch>
            <a:fillRect/>
          </a:stretch>
        </p:blipFill>
        <p:spPr>
          <a:xfrm>
            <a:off x="2362834" y="4385158"/>
            <a:ext cx="19658332" cy="7496520"/>
          </a:xfrm>
          <a:prstGeom prst="rect">
            <a:avLst/>
          </a:prstGeom>
          <a:ln w="12700">
            <a:miter lim="400000"/>
          </a:ln>
        </p:spPr>
      </p:pic>
      <p:sp>
        <p:nvSpPr>
          <p:cNvPr id="143" name="Hybrids become very popular, Fossil Powered Engines loose terrain"/>
          <p:cNvSpPr txBox="1"/>
          <p:nvPr>
            <p:ph type="ctrTitle"/>
          </p:nvPr>
        </p:nvSpPr>
        <p:spPr>
          <a:xfrm>
            <a:off x="2220520" y="1223258"/>
            <a:ext cx="20828001" cy="1321133"/>
          </a:xfrm>
          <a:prstGeom prst="rect">
            <a:avLst/>
          </a:prstGeom>
        </p:spPr>
        <p:txBody>
          <a:bodyPr/>
          <a:lstStyle>
            <a:lvl1pPr algn="l" defTabSz="457200">
              <a:defRPr b="1" sz="4800">
                <a:solidFill>
                  <a:srgbClr val="555555"/>
                </a:solidFill>
                <a:latin typeface="Helvetica Neue"/>
                <a:ea typeface="Helvetica Neue"/>
                <a:cs typeface="Helvetica Neue"/>
                <a:sym typeface="Helvetica Neue"/>
              </a:defRPr>
            </a:lvl1pPr>
          </a:lstStyle>
          <a:p>
            <a:pPr/>
            <a:r>
              <a:t>Hybrids become very popular, Fossil Powered Engines loose terrain</a:t>
            </a:r>
            <a:endParaRPr sz="1200">
              <a:solidFill>
                <a:srgbClr val="000000"/>
              </a:solidFill>
            </a:endParaRPr>
          </a:p>
        </p:txBody>
      </p:sp>
      <p:sp>
        <p:nvSpPr>
          <p:cNvPr id="144" name="The number of registered hybrid cars in Europe increased with 20% to over 4 million vehicles in 2024. However, the number of Plug-in Hybrids declined. Newly registered vehicles powered by fossil fuels (diesel and petrol) decreased with nearly 500,000 veh"/>
          <p:cNvSpPr txBox="1"/>
          <p:nvPr>
            <p:ph type="subTitle" sz="quarter" idx="1"/>
          </p:nvPr>
        </p:nvSpPr>
        <p:spPr>
          <a:xfrm>
            <a:off x="2220520" y="2756490"/>
            <a:ext cx="20828001" cy="1587501"/>
          </a:xfrm>
          <a:prstGeom prst="rect">
            <a:avLst/>
          </a:prstGeom>
        </p:spPr>
        <p:txBody>
          <a:bodyPr/>
          <a:lstStyle>
            <a:lvl1pPr algn="l" defTabSz="365760">
              <a:defRPr sz="2560">
                <a:solidFill>
                  <a:srgbClr val="333333"/>
                </a:solidFill>
              </a:defRPr>
            </a:lvl1pPr>
          </a:lstStyle>
          <a:p>
            <a:pPr/>
            <a:r>
              <a:t>The number of registered hybrid cars in Europe increased with 20% to over 4 million vehicles in 2024. However, the number of Plug-in Hybrids declined. Newly registered vehicles powered by fossil fuels (diesel and petrol) decreased with nearly 500,000 vehicles compared to 2023. </a:t>
            </a:r>
            <a:endParaRPr>
              <a:solidFill>
                <a:srgbClr val="000000"/>
              </a:solidFill>
            </a:endParaRPr>
          </a:p>
        </p:txBody>
      </p:sp>
      <p:pic>
        <p:nvPicPr>
          <p:cNvPr id="145" name="VizBiz and tagline BW.png" descr="VizBiz and tagline BW.png"/>
          <p:cNvPicPr>
            <a:picLocks noChangeAspect="1"/>
          </p:cNvPicPr>
          <p:nvPr/>
        </p:nvPicPr>
        <p:blipFill>
          <a:blip r:embed="rId3">
            <a:extLst/>
          </a:blip>
          <a:stretch>
            <a:fillRect/>
          </a:stretch>
        </p:blipFill>
        <p:spPr>
          <a:xfrm>
            <a:off x="490807" y="13026945"/>
            <a:ext cx="3653033" cy="379423"/>
          </a:xfrm>
          <a:prstGeom prst="rect">
            <a:avLst/>
          </a:prstGeom>
          <a:ln w="12700">
            <a:miter lim="400000"/>
          </a:ln>
        </p:spPr>
      </p:pic>
      <p:sp>
        <p:nvSpPr>
          <p:cNvPr id="146" name="Source: ACEA"/>
          <p:cNvSpPr txBox="1"/>
          <p:nvPr/>
        </p:nvSpPr>
        <p:spPr>
          <a:xfrm>
            <a:off x="19237628" y="12902368"/>
            <a:ext cx="1538436" cy="3794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182880">
              <a:spcBef>
                <a:spcPts val="0"/>
              </a:spcBef>
              <a:defRPr sz="1720">
                <a:solidFill>
                  <a:srgbClr val="333333"/>
                </a:solidFill>
              </a:defRPr>
            </a:lvl1pPr>
          </a:lstStyle>
          <a:p>
            <a:pPr/>
            <a:r>
              <a:t>Source: ACEA</a:t>
            </a:r>
            <a:endParaRPr>
              <a:solidFill>
                <a:srgbClr val="000000"/>
              </a:solidFill>
            </a:endParaRP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5EDDC"/>
        </a:solidFill>
      </p:bgPr>
    </p:bg>
    <p:spTree>
      <p:nvGrpSpPr>
        <p:cNvPr id="1" name=""/>
        <p:cNvGrpSpPr/>
        <p:nvPr/>
      </p:nvGrpSpPr>
      <p:grpSpPr>
        <a:xfrm>
          <a:off x="0" y="0"/>
          <a:ext cx="0" cy="0"/>
          <a:chOff x="0" y="0"/>
          <a:chExt cx="0" cy="0"/>
        </a:xfrm>
      </p:grpSpPr>
      <p:pic>
        <p:nvPicPr>
          <p:cNvPr id="148" name="pasted-movie.png" descr="pasted-movie.png"/>
          <p:cNvPicPr>
            <a:picLocks noChangeAspect="1"/>
          </p:cNvPicPr>
          <p:nvPr/>
        </p:nvPicPr>
        <p:blipFill>
          <a:blip r:embed="rId2">
            <a:extLst/>
          </a:blip>
          <a:stretch>
            <a:fillRect/>
          </a:stretch>
        </p:blipFill>
        <p:spPr>
          <a:xfrm>
            <a:off x="2871636" y="3820605"/>
            <a:ext cx="17095868" cy="8600880"/>
          </a:xfrm>
          <a:prstGeom prst="rect">
            <a:avLst/>
          </a:prstGeom>
          <a:ln w="12700">
            <a:miter lim="400000"/>
          </a:ln>
        </p:spPr>
      </p:pic>
      <p:sp>
        <p:nvSpPr>
          <p:cNvPr id="149" name="BEV Sales collapsed in Germany..."/>
          <p:cNvSpPr txBox="1"/>
          <p:nvPr/>
        </p:nvSpPr>
        <p:spPr>
          <a:xfrm>
            <a:off x="1645523" y="778675"/>
            <a:ext cx="9496654"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BEV Sales collapsed in Germany...</a:t>
            </a:r>
          </a:p>
        </p:txBody>
      </p:sp>
      <p:sp>
        <p:nvSpPr>
          <p:cNvPr id="150" name="The German market is the largest contributor to the lower BEV sales in 2024 as almost 144,000 fully electric vehicles less were registered in 2024. The United Kingdom on the contrary, witnessed a strong increase in BEV sales. It took over the number 1 BE"/>
          <p:cNvSpPr txBox="1"/>
          <p:nvPr/>
        </p:nvSpPr>
        <p:spPr>
          <a:xfrm>
            <a:off x="1604719" y="1693545"/>
            <a:ext cx="20062374" cy="20206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200"/>
            </a:lvl1pPr>
          </a:lstStyle>
          <a:p>
            <a:pPr/>
            <a:r>
              <a:t>The German market is the largest contributor to the lower BEV sales in 2024 as almost 144,000 fully electric vehicles less were registered in 2024. The United Kingdom on the contrary, witnessed a strong increase in BEV sales. It took over the number 1 BEV position of Germany with almost 382,000 BEVs sold, an increase of over 67,000 vehicles compared to 2023.</a:t>
            </a:r>
          </a:p>
        </p:txBody>
      </p:sp>
      <p:pic>
        <p:nvPicPr>
          <p:cNvPr id="151" name="pasted-movie.png" descr="pasted-movie.png"/>
          <p:cNvPicPr>
            <a:picLocks noChangeAspect="1"/>
          </p:cNvPicPr>
          <p:nvPr/>
        </p:nvPicPr>
        <p:blipFill>
          <a:blip r:embed="rId3">
            <a:extLst/>
          </a:blip>
          <a:stretch>
            <a:fillRect/>
          </a:stretch>
        </p:blipFill>
        <p:spPr>
          <a:xfrm>
            <a:off x="17311636" y="11413866"/>
            <a:ext cx="1447801" cy="762001"/>
          </a:xfrm>
          <a:prstGeom prst="rect">
            <a:avLst/>
          </a:prstGeom>
          <a:ln w="12700">
            <a:miter lim="400000"/>
          </a:ln>
        </p:spPr>
      </p:pic>
      <p:pic>
        <p:nvPicPr>
          <p:cNvPr id="152" name="VizBiz and tagline BW.png" descr="VizBiz and tagline BW.png"/>
          <p:cNvPicPr>
            <a:picLocks noChangeAspect="1"/>
          </p:cNvPicPr>
          <p:nvPr/>
        </p:nvPicPr>
        <p:blipFill>
          <a:blip r:embed="rId4">
            <a:extLst/>
          </a:blip>
          <a:stretch>
            <a:fillRect/>
          </a:stretch>
        </p:blipFill>
        <p:spPr>
          <a:xfrm>
            <a:off x="1160261" y="12947519"/>
            <a:ext cx="3653033" cy="379422"/>
          </a:xfrm>
          <a:prstGeom prst="rect">
            <a:avLst/>
          </a:prstGeom>
          <a:ln w="12700">
            <a:miter lim="400000"/>
          </a:ln>
        </p:spPr>
      </p:pic>
      <p:pic>
        <p:nvPicPr>
          <p:cNvPr id="153" name="pasted-movie.png" descr="pasted-movie.png"/>
          <p:cNvPicPr>
            <a:picLocks noChangeAspect="1"/>
          </p:cNvPicPr>
          <p:nvPr/>
        </p:nvPicPr>
        <p:blipFill>
          <a:blip r:embed="rId5">
            <a:extLst/>
          </a:blip>
          <a:stretch>
            <a:fillRect/>
          </a:stretch>
        </p:blipFill>
        <p:spPr>
          <a:xfrm>
            <a:off x="12099870" y="3726548"/>
            <a:ext cx="1409701" cy="228601"/>
          </a:xfrm>
          <a:prstGeom prst="rect">
            <a:avLst/>
          </a:prstGeom>
          <a:ln w="12700">
            <a:miter lim="400000"/>
          </a:ln>
        </p:spPr>
      </p:pic>
      <p:sp>
        <p:nvSpPr>
          <p:cNvPr id="154" name="Source: ACEA"/>
          <p:cNvSpPr txBox="1"/>
          <p:nvPr/>
        </p:nvSpPr>
        <p:spPr>
          <a:xfrm>
            <a:off x="17266318" y="12947519"/>
            <a:ext cx="1538437" cy="3794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182880">
              <a:spcBef>
                <a:spcPts val="0"/>
              </a:spcBef>
              <a:defRPr sz="1720">
                <a:solidFill>
                  <a:srgbClr val="333333"/>
                </a:solidFill>
              </a:defRPr>
            </a:lvl1pPr>
          </a:lstStyle>
          <a:p>
            <a:pPr/>
            <a:r>
              <a:t>Source: ACEA</a:t>
            </a:r>
            <a:endParaRPr>
              <a:solidFill>
                <a:srgbClr val="000000"/>
              </a:solidFill>
            </a:endParaRP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5EDDC"/>
        </a:solidFill>
      </p:bgPr>
    </p:bg>
    <p:spTree>
      <p:nvGrpSpPr>
        <p:cNvPr id="1" name=""/>
        <p:cNvGrpSpPr/>
        <p:nvPr/>
      </p:nvGrpSpPr>
      <p:grpSpPr>
        <a:xfrm>
          <a:off x="0" y="0"/>
          <a:ext cx="0" cy="0"/>
          <a:chOff x="0" y="0"/>
          <a:chExt cx="0" cy="0"/>
        </a:xfrm>
      </p:grpSpPr>
      <p:pic>
        <p:nvPicPr>
          <p:cNvPr id="156" name="pasted-movie.png" descr="pasted-movie.png"/>
          <p:cNvPicPr>
            <a:picLocks noChangeAspect="1"/>
          </p:cNvPicPr>
          <p:nvPr/>
        </p:nvPicPr>
        <p:blipFill>
          <a:blip r:embed="rId2">
            <a:extLst/>
          </a:blip>
          <a:stretch>
            <a:fillRect/>
          </a:stretch>
        </p:blipFill>
        <p:spPr>
          <a:xfrm>
            <a:off x="4335679" y="3489329"/>
            <a:ext cx="13083302" cy="9200515"/>
          </a:xfrm>
          <a:prstGeom prst="rect">
            <a:avLst/>
          </a:prstGeom>
          <a:ln w="12700">
            <a:miter lim="400000"/>
          </a:ln>
        </p:spPr>
      </p:pic>
      <p:sp>
        <p:nvSpPr>
          <p:cNvPr id="157" name="...but Germans remains the biggest petrol heads"/>
          <p:cNvSpPr txBox="1"/>
          <p:nvPr/>
        </p:nvSpPr>
        <p:spPr>
          <a:xfrm>
            <a:off x="4339206" y="1042485"/>
            <a:ext cx="13259106"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...but Germans remains the biggest petrol heads</a:t>
            </a:r>
          </a:p>
        </p:txBody>
      </p:sp>
      <p:sp>
        <p:nvSpPr>
          <p:cNvPr id="158" name="Most major countries in terms of petrol powered vehicles saw these numbers drop significantly. Germany, Austria and Italy saw a small increase."/>
          <p:cNvSpPr txBox="1"/>
          <p:nvPr/>
        </p:nvSpPr>
        <p:spPr>
          <a:xfrm>
            <a:off x="4298713" y="2142412"/>
            <a:ext cx="14131715" cy="10554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200"/>
            </a:lvl1pPr>
          </a:lstStyle>
          <a:p>
            <a:pPr/>
            <a:r>
              <a:t>Most major countries in terms of petrol powered vehicles saw these numbers drop significantly. Germany, Austria and Italy saw a small increase.</a:t>
            </a:r>
          </a:p>
        </p:txBody>
      </p:sp>
      <p:pic>
        <p:nvPicPr>
          <p:cNvPr id="159" name="VizBiz and tagline BW.png" descr="VizBiz and tagline BW.png"/>
          <p:cNvPicPr>
            <a:picLocks noChangeAspect="1"/>
          </p:cNvPicPr>
          <p:nvPr/>
        </p:nvPicPr>
        <p:blipFill>
          <a:blip r:embed="rId3">
            <a:extLst/>
          </a:blip>
          <a:stretch>
            <a:fillRect/>
          </a:stretch>
        </p:blipFill>
        <p:spPr>
          <a:xfrm>
            <a:off x="490807" y="13026945"/>
            <a:ext cx="3653033" cy="379423"/>
          </a:xfrm>
          <a:prstGeom prst="rect">
            <a:avLst/>
          </a:prstGeom>
          <a:ln w="12700">
            <a:miter lim="400000"/>
          </a:ln>
        </p:spPr>
      </p:pic>
      <p:sp>
        <p:nvSpPr>
          <p:cNvPr id="160" name="Source: ACEA"/>
          <p:cNvSpPr txBox="1"/>
          <p:nvPr/>
        </p:nvSpPr>
        <p:spPr>
          <a:xfrm>
            <a:off x="16000147" y="12981340"/>
            <a:ext cx="1538436" cy="3794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182880">
              <a:spcBef>
                <a:spcPts val="0"/>
              </a:spcBef>
              <a:defRPr sz="1720">
                <a:solidFill>
                  <a:srgbClr val="333333"/>
                </a:solidFill>
              </a:defRPr>
            </a:lvl1pPr>
          </a:lstStyle>
          <a:p>
            <a:pPr/>
            <a:r>
              <a:t>Source: ACEA</a:t>
            </a:r>
            <a:endParaRPr>
              <a:solidFill>
                <a:srgbClr val="000000"/>
              </a:solidFill>
            </a:endParaR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5EDDC"/>
        </a:solidFill>
      </p:bgPr>
    </p:bg>
    <p:spTree>
      <p:nvGrpSpPr>
        <p:cNvPr id="1" name=""/>
        <p:cNvGrpSpPr/>
        <p:nvPr/>
      </p:nvGrpSpPr>
      <p:grpSpPr>
        <a:xfrm>
          <a:off x="0" y="0"/>
          <a:ext cx="0" cy="0"/>
          <a:chOff x="0" y="0"/>
          <a:chExt cx="0" cy="0"/>
        </a:xfrm>
      </p:grpSpPr>
      <p:pic>
        <p:nvPicPr>
          <p:cNvPr id="162" name="pasted-movie.png" descr="pasted-movie.png"/>
          <p:cNvPicPr>
            <a:picLocks noChangeAspect="1"/>
          </p:cNvPicPr>
          <p:nvPr/>
        </p:nvPicPr>
        <p:blipFill>
          <a:blip r:embed="rId2">
            <a:extLst/>
          </a:blip>
          <a:stretch>
            <a:fillRect/>
          </a:stretch>
        </p:blipFill>
        <p:spPr>
          <a:xfrm>
            <a:off x="7346326" y="1936523"/>
            <a:ext cx="15913118" cy="11016774"/>
          </a:xfrm>
          <a:prstGeom prst="rect">
            <a:avLst/>
          </a:prstGeom>
          <a:ln w="12700">
            <a:miter lim="400000"/>
          </a:ln>
        </p:spPr>
      </p:pic>
      <p:sp>
        <p:nvSpPr>
          <p:cNvPr id="163" name="Charging infrastructures influences BEV sales"/>
          <p:cNvSpPr txBox="1"/>
          <p:nvPr/>
        </p:nvSpPr>
        <p:spPr>
          <a:xfrm>
            <a:off x="1691179" y="880459"/>
            <a:ext cx="12481866"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Charging infrastructures influences BEV sales</a:t>
            </a:r>
          </a:p>
        </p:txBody>
      </p:sp>
      <p:sp>
        <p:nvSpPr>
          <p:cNvPr id="164" name="EU Countries which a better charging infrastructure for electric vehicles, seem to have a higher share of BEV sales.…"/>
          <p:cNvSpPr txBox="1"/>
          <p:nvPr>
            <p:ph type="subTitle" sz="quarter" idx="1"/>
          </p:nvPr>
        </p:nvSpPr>
        <p:spPr>
          <a:xfrm>
            <a:off x="1778000" y="2293260"/>
            <a:ext cx="4683327" cy="10724905"/>
          </a:xfrm>
          <a:prstGeom prst="rect">
            <a:avLst/>
          </a:prstGeom>
        </p:spPr>
        <p:txBody>
          <a:bodyPr/>
          <a:lstStyle/>
          <a:p>
            <a:pPr algn="l" defTabSz="301752">
              <a:defRPr sz="2112">
                <a:solidFill>
                  <a:srgbClr val="333333"/>
                </a:solidFill>
              </a:defRPr>
            </a:pPr>
            <a:r>
              <a:t>EU Countries which a better charging infrastructure for electric vehicles, seem to have a higher share of BEV sales. </a:t>
            </a:r>
          </a:p>
          <a:p>
            <a:pPr algn="l" defTabSz="301752">
              <a:defRPr sz="2112">
                <a:solidFill>
                  <a:srgbClr val="333333"/>
                </a:solidFill>
              </a:defRPr>
            </a:pPr>
          </a:p>
          <a:p>
            <a:pPr algn="l" defTabSz="301752">
              <a:defRPr sz="2112">
                <a:solidFill>
                  <a:srgbClr val="333333"/>
                </a:solidFill>
              </a:defRPr>
            </a:pPr>
            <a:r>
              <a:t>The visual gives a rough indication for this. It shows the number of public charging points per 100,000 inhabitants in each EU-country in 2023 and compares it with the percentage of BEVs sales as a total of all sales in the same year. </a:t>
            </a:r>
          </a:p>
          <a:p>
            <a:pPr algn="l" defTabSz="301752">
              <a:defRPr sz="2112">
                <a:solidFill>
                  <a:srgbClr val="333333"/>
                </a:solidFill>
              </a:defRPr>
            </a:pPr>
          </a:p>
          <a:p>
            <a:pPr algn="l" defTabSz="301752">
              <a:defRPr sz="2112">
                <a:solidFill>
                  <a:srgbClr val="333333"/>
                </a:solidFill>
              </a:defRPr>
            </a:pPr>
            <a:r>
              <a:t>The growth of the BEV share in 2024 in percent points is shown inside each dot. This indicates that a relatively small number of public charging points results in a small increase or decrease in BEV sales whereas a relative high number results in higher BEV growth. </a:t>
            </a:r>
          </a:p>
          <a:p>
            <a:pPr algn="l" defTabSz="301752">
              <a:defRPr sz="2112">
                <a:solidFill>
                  <a:srgbClr val="333333"/>
                </a:solidFill>
              </a:defRPr>
            </a:pPr>
          </a:p>
          <a:p>
            <a:pPr algn="l" defTabSz="301752">
              <a:defRPr sz="2112">
                <a:solidFill>
                  <a:srgbClr val="333333"/>
                </a:solidFill>
              </a:defRPr>
            </a:pPr>
            <a:r>
              <a:t>However charging infrastructure isn't the only factor at play in the European Union. The Netherlands has a very high number of public charging points, but only 1 out of 3 new vehicles is a BEV and BEV growth is modest. Other factors like car prices of BEVs, consumer preferences and governmental policies likely influence the outcome as well.</a:t>
            </a:r>
            <a:endParaRPr>
              <a:solidFill>
                <a:srgbClr val="000000"/>
              </a:solidFill>
            </a:endParaRPr>
          </a:p>
        </p:txBody>
      </p:sp>
      <p:pic>
        <p:nvPicPr>
          <p:cNvPr id="165" name="VizBiz and tagline BW.png" descr="VizBiz and tagline BW.png"/>
          <p:cNvPicPr>
            <a:picLocks noChangeAspect="1"/>
          </p:cNvPicPr>
          <p:nvPr/>
        </p:nvPicPr>
        <p:blipFill>
          <a:blip r:embed="rId3">
            <a:extLst/>
          </a:blip>
          <a:stretch>
            <a:fillRect/>
          </a:stretch>
        </p:blipFill>
        <p:spPr>
          <a:xfrm>
            <a:off x="490807" y="13026945"/>
            <a:ext cx="3653033" cy="379422"/>
          </a:xfrm>
          <a:prstGeom prst="rect">
            <a:avLst/>
          </a:prstGeom>
          <a:ln w="12700">
            <a:miter lim="400000"/>
          </a:ln>
        </p:spPr>
      </p:pic>
      <p:sp>
        <p:nvSpPr>
          <p:cNvPr id="166" name="Source: ACEA, Eurostat"/>
          <p:cNvSpPr txBox="1"/>
          <p:nvPr/>
        </p:nvSpPr>
        <p:spPr>
          <a:xfrm>
            <a:off x="20069080" y="12902369"/>
            <a:ext cx="2555202" cy="3794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182880">
              <a:spcBef>
                <a:spcPts val="0"/>
              </a:spcBef>
              <a:defRPr sz="1720">
                <a:solidFill>
                  <a:srgbClr val="333333"/>
                </a:solidFill>
              </a:defRPr>
            </a:lvl1pPr>
          </a:lstStyle>
          <a:p>
            <a:pPr/>
            <a:r>
              <a:t>Source: ACEA, Eurostat</a:t>
            </a:r>
            <a:endParaRPr>
              <a:solidFill>
                <a:srgbClr val="000000"/>
              </a:solidFill>
            </a:endParaRP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5EDDC"/>
        </a:solidFill>
      </p:bgPr>
    </p:bg>
    <p:spTree>
      <p:nvGrpSpPr>
        <p:cNvPr id="1" name=""/>
        <p:cNvGrpSpPr/>
        <p:nvPr/>
      </p:nvGrpSpPr>
      <p:grpSpPr>
        <a:xfrm>
          <a:off x="0" y="0"/>
          <a:ext cx="0" cy="0"/>
          <a:chOff x="0" y="0"/>
          <a:chExt cx="0" cy="0"/>
        </a:xfrm>
      </p:grpSpPr>
      <p:pic>
        <p:nvPicPr>
          <p:cNvPr id="168" name="pasted-movie.png" descr="pasted-movie.png"/>
          <p:cNvPicPr>
            <a:picLocks noChangeAspect="1"/>
          </p:cNvPicPr>
          <p:nvPr/>
        </p:nvPicPr>
        <p:blipFill>
          <a:blip r:embed="rId2">
            <a:extLst/>
          </a:blip>
          <a:stretch>
            <a:fillRect/>
          </a:stretch>
        </p:blipFill>
        <p:spPr>
          <a:xfrm>
            <a:off x="3828933" y="3500035"/>
            <a:ext cx="14000589" cy="9102596"/>
          </a:xfrm>
          <a:prstGeom prst="rect">
            <a:avLst/>
          </a:prstGeom>
          <a:ln w="12700">
            <a:miter lim="400000"/>
          </a:ln>
        </p:spPr>
      </p:pic>
      <p:sp>
        <p:nvSpPr>
          <p:cNvPr id="169" name="Hybrid sales grow fast all over Europe"/>
          <p:cNvSpPr txBox="1"/>
          <p:nvPr/>
        </p:nvSpPr>
        <p:spPr>
          <a:xfrm>
            <a:off x="3997421" y="770165"/>
            <a:ext cx="10420808"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Hybrid sales grow fast all over Europe</a:t>
            </a:r>
          </a:p>
        </p:txBody>
      </p:sp>
      <p:sp>
        <p:nvSpPr>
          <p:cNvPr id="170" name="All major car countries show a strong increase of hybrids sales (HEV). Germany, France and the UK each show an increase of HEVs sales of over 100,000 in 2024 relative to 2023."/>
          <p:cNvSpPr txBox="1"/>
          <p:nvPr/>
        </p:nvSpPr>
        <p:spPr>
          <a:xfrm>
            <a:off x="3999849" y="1821365"/>
            <a:ext cx="15251814" cy="15380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200"/>
            </a:lvl1pPr>
          </a:lstStyle>
          <a:p>
            <a:pPr/>
            <a:r>
              <a:t>All major car countries show a strong increase of hybrids sales (HEV). Germany, France and the UK each show an increase of HEVs sales of over 100,000 in 2024 relative to 2023. </a:t>
            </a:r>
          </a:p>
        </p:txBody>
      </p:sp>
      <p:pic>
        <p:nvPicPr>
          <p:cNvPr id="171" name="VizBiz and tagline BW.png" descr="VizBiz and tagline BW.png"/>
          <p:cNvPicPr>
            <a:picLocks noChangeAspect="1"/>
          </p:cNvPicPr>
          <p:nvPr/>
        </p:nvPicPr>
        <p:blipFill>
          <a:blip r:embed="rId3">
            <a:extLst/>
          </a:blip>
          <a:stretch>
            <a:fillRect/>
          </a:stretch>
        </p:blipFill>
        <p:spPr>
          <a:xfrm>
            <a:off x="490807" y="13026945"/>
            <a:ext cx="3653033" cy="379423"/>
          </a:xfrm>
          <a:prstGeom prst="rect">
            <a:avLst/>
          </a:prstGeom>
          <a:ln w="12700">
            <a:miter lim="400000"/>
          </a:ln>
        </p:spPr>
      </p:pic>
      <p:sp>
        <p:nvSpPr>
          <p:cNvPr id="172" name="Source: ACEA"/>
          <p:cNvSpPr txBox="1"/>
          <p:nvPr/>
        </p:nvSpPr>
        <p:spPr>
          <a:xfrm>
            <a:off x="16273038" y="13026945"/>
            <a:ext cx="1538436" cy="37942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182880">
              <a:spcBef>
                <a:spcPts val="0"/>
              </a:spcBef>
              <a:defRPr sz="1720">
                <a:solidFill>
                  <a:srgbClr val="333333"/>
                </a:solidFill>
              </a:defRPr>
            </a:lvl1pPr>
          </a:lstStyle>
          <a:p>
            <a:pPr/>
            <a:r>
              <a:t>Source: ACEA</a:t>
            </a:r>
            <a:endParaRPr>
              <a:solidFill>
                <a:srgbClr val="000000"/>
              </a:solidFill>
            </a:endParaR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5EDDC"/>
        </a:solidFill>
      </p:bgPr>
    </p:bg>
    <p:spTree>
      <p:nvGrpSpPr>
        <p:cNvPr id="1" name=""/>
        <p:cNvGrpSpPr/>
        <p:nvPr/>
      </p:nvGrpSpPr>
      <p:grpSpPr>
        <a:xfrm>
          <a:off x="0" y="0"/>
          <a:ext cx="0" cy="0"/>
          <a:chOff x="0" y="0"/>
          <a:chExt cx="0" cy="0"/>
        </a:xfrm>
      </p:grpSpPr>
      <p:sp>
        <p:nvSpPr>
          <p:cNvPr id="174" name="Thanks for reading!"/>
          <p:cNvSpPr txBox="1"/>
          <p:nvPr/>
        </p:nvSpPr>
        <p:spPr>
          <a:xfrm>
            <a:off x="4564063" y="1309919"/>
            <a:ext cx="5353203"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Thanks for reading!</a:t>
            </a:r>
          </a:p>
        </p:txBody>
      </p:sp>
      <p:pic>
        <p:nvPicPr>
          <p:cNvPr id="175" name="VizBiz and tagline BW.png" descr="VizBiz and tagline BW.png"/>
          <p:cNvPicPr>
            <a:picLocks noChangeAspect="1"/>
          </p:cNvPicPr>
          <p:nvPr/>
        </p:nvPicPr>
        <p:blipFill>
          <a:blip r:embed="rId2">
            <a:extLst/>
          </a:blip>
          <a:stretch>
            <a:fillRect/>
          </a:stretch>
        </p:blipFill>
        <p:spPr>
          <a:xfrm>
            <a:off x="490807" y="13026945"/>
            <a:ext cx="3653033" cy="379423"/>
          </a:xfrm>
          <a:prstGeom prst="rect">
            <a:avLst/>
          </a:prstGeom>
          <a:ln w="12700">
            <a:miter lim="400000"/>
          </a:ln>
        </p:spPr>
      </p:pic>
      <p:pic>
        <p:nvPicPr>
          <p:cNvPr id="176" name="Vehicle Sales Europe 2024.png" descr="Vehicle Sales Europe 2024.png">
            <a:hlinkClick r:id="rId3" invalidUrl="" action="" tgtFrame="" tooltip="" history="1" highlightClick="0" endSnd="0"/>
          </p:cNvPr>
          <p:cNvPicPr>
            <a:picLocks noChangeAspect="1"/>
          </p:cNvPicPr>
          <p:nvPr/>
        </p:nvPicPr>
        <p:blipFill>
          <a:blip r:embed="rId4">
            <a:extLst/>
          </a:blip>
          <a:srcRect l="0" t="0" r="0" b="0"/>
          <a:stretch>
            <a:fillRect/>
          </a:stretch>
        </p:blipFill>
        <p:spPr>
          <a:xfrm>
            <a:off x="15457308" y="1131555"/>
            <a:ext cx="2726879" cy="11452890"/>
          </a:xfrm>
          <a:prstGeom prst="rect">
            <a:avLst/>
          </a:prstGeom>
          <a:ln w="12700">
            <a:solidFill>
              <a:srgbClr val="000000"/>
            </a:solidFill>
            <a:miter lim="400000"/>
          </a:ln>
        </p:spPr>
      </p:pic>
      <p:sp>
        <p:nvSpPr>
          <p:cNvPr id="177" name="Please like and share if you enjoyed this presentation"/>
          <p:cNvSpPr txBox="1"/>
          <p:nvPr/>
        </p:nvSpPr>
        <p:spPr>
          <a:xfrm>
            <a:off x="5150507" y="8019122"/>
            <a:ext cx="3907423" cy="15380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200"/>
            </a:lvl1pPr>
          </a:lstStyle>
          <a:p>
            <a:pPr/>
            <a:r>
              <a:t>Please like and share if you enjoyed this presentation</a:t>
            </a:r>
          </a:p>
        </p:txBody>
      </p:sp>
      <p:sp>
        <p:nvSpPr>
          <p:cNvPr id="178" name="An interactive infographics with the visuals is available on Tableau Public"/>
          <p:cNvSpPr txBox="1"/>
          <p:nvPr/>
        </p:nvSpPr>
        <p:spPr>
          <a:xfrm>
            <a:off x="4268859" y="3195611"/>
            <a:ext cx="7439653" cy="10554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An interactive infographics with the visuals is available on </a:t>
            </a:r>
            <a:r>
              <a:rPr u="sng">
                <a:hlinkClick r:id="rId5" invalidUrl="" action="" tgtFrame="" tooltip="" history="1" highlightClick="0" endSnd="0"/>
              </a:rPr>
              <a:t>Tableau Public</a:t>
            </a:r>
          </a:p>
        </p:txBody>
      </p:sp>
      <p:sp>
        <p:nvSpPr>
          <p:cNvPr id="179" name="Research and visuals: Bart Jutte"/>
          <p:cNvSpPr txBox="1"/>
          <p:nvPr/>
        </p:nvSpPr>
        <p:spPr>
          <a:xfrm>
            <a:off x="4368743" y="5328292"/>
            <a:ext cx="6413666" cy="5728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200"/>
            </a:lvl1pPr>
          </a:lstStyle>
          <a:p>
            <a:pPr/>
            <a:r>
              <a:t>Research and visuals: Bart Jutte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5900"/>
          </a:spcBef>
          <a:spcAft>
            <a:spcPts val="0"/>
          </a:spcAft>
          <a:buClrTx/>
          <a:buSzTx/>
          <a:buFontTx/>
          <a:buNone/>
          <a:tabLst/>
          <a:defRPr b="0" baseline="0" cap="none" i="0" spc="0" strike="noStrike" sz="48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5900"/>
          </a:spcBef>
          <a:spcAft>
            <a:spcPts val="0"/>
          </a:spcAft>
          <a:buClrTx/>
          <a:buSzTx/>
          <a:buFontTx/>
          <a:buNone/>
          <a:tabLst/>
          <a:defRPr b="0" baseline="0" cap="none" i="0" spc="0" strike="noStrike" sz="48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